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72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20" name="Нижний колонтитул 19"/>
          <p:cNvSpPr>
            <a:spLocks noGrp="1"/>
          </p:cNvSpPr>
          <p:nvPr>
            <p:ph type="ftr" sz="quarter" idx="11"/>
          </p:nvPr>
        </p:nvSpPr>
        <p:spPr/>
        <p:txBody>
          <a:bodyPr/>
          <a:lstStyle>
            <a:extLst/>
          </a:lstStyle>
          <a:p>
            <a:endParaRPr lang="ru-RU" dirty="0"/>
          </a:p>
        </p:txBody>
      </p:sp>
      <p:sp>
        <p:nvSpPr>
          <p:cNvPr id="10" name="Номер слайда 9"/>
          <p:cNvSpPr>
            <a:spLocks noGrp="1"/>
          </p:cNvSpPr>
          <p:nvPr>
            <p:ph type="sldNum" sz="quarter" idx="12"/>
          </p:nvPr>
        </p:nvSpPr>
        <p:spPr/>
        <p:txBody>
          <a:bodyPr/>
          <a:lstStyle>
            <a:extLst/>
          </a:lstStyle>
          <a:p>
            <a:fld id="{9207771C-4D36-431F-B5D9-17494A29FF04}" type="slidenum">
              <a:rPr lang="ru-RU" smtClean="0"/>
              <a:pPr/>
              <a:t>‹#›</a:t>
            </a:fld>
            <a:endParaRPr lang="ru-RU" dirty="0"/>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9207771C-4D36-431F-B5D9-17494A29FF04}" type="slidenum">
              <a:rPr lang="ru-RU" smtClean="0"/>
              <a:pPr/>
              <a:t>‹#›</a:t>
            </a:fld>
            <a:endParaRPr lang="ru-RU" dirty="0"/>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9207771C-4D36-431F-B5D9-17494A29FF04}" type="slidenum">
              <a:rPr lang="ru-RU" smtClean="0"/>
              <a:pPr/>
              <a:t>‹#›</a:t>
            </a:fld>
            <a:endParaRPr lang="ru-RU"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9207771C-4D36-431F-B5D9-17494A29FF04}" type="slidenum">
              <a:rPr lang="ru-RU" smtClean="0"/>
              <a:pPr/>
              <a:t>‹#›</a:t>
            </a:fld>
            <a:endParaRPr lang="ru-RU" dirty="0"/>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9207771C-4D36-431F-B5D9-17494A29FF04}" type="slidenum">
              <a:rPr lang="ru-RU" smtClean="0"/>
              <a:pPr/>
              <a:t>‹#›</a:t>
            </a:fld>
            <a:endParaRPr lang="ru-RU" dirty="0"/>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9207771C-4D36-431F-B5D9-17494A29FF04}" type="slidenum">
              <a:rPr lang="ru-RU" smtClean="0"/>
              <a:pPr/>
              <a:t>‹#›</a:t>
            </a:fld>
            <a:endParaRPr lang="ru-RU" dirty="0"/>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9207771C-4D36-431F-B5D9-17494A29FF04}" type="slidenum">
              <a:rPr lang="ru-RU" smtClean="0"/>
              <a:pPr/>
              <a:t>‹#›</a:t>
            </a:fld>
            <a:endParaRPr lang="ru-RU" dirty="0"/>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9207771C-4D36-431F-B5D9-17494A29FF04}" type="slidenum">
              <a:rPr lang="ru-RU" smtClean="0"/>
              <a:pPr/>
              <a:t>‹#›</a:t>
            </a:fld>
            <a:endParaRPr lang="ru-RU"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9207771C-4D36-431F-B5D9-17494A29FF04}" type="slidenum">
              <a:rPr lang="ru-RU" smtClean="0"/>
              <a:pPr/>
              <a:t>‹#›</a:t>
            </a:fld>
            <a:endParaRPr lang="ru-RU" dirty="0"/>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9207771C-4D36-431F-B5D9-17494A29FF04}" type="slidenum">
              <a:rPr lang="ru-RU" smtClean="0"/>
              <a:pPr/>
              <a:t>‹#›</a:t>
            </a:fld>
            <a:endParaRPr lang="ru-RU" dirty="0"/>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D7526321-7583-45B6-A2DF-97B5C1FD7419}" type="datetimeFigureOut">
              <a:rPr lang="ru-RU" smtClean="0"/>
              <a:pPr/>
              <a:t>16.10.2011</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9207771C-4D36-431F-B5D9-17494A29FF04}" type="slidenum">
              <a:rPr lang="ru-RU" smtClean="0"/>
              <a:pPr/>
              <a:t>‹#›</a:t>
            </a:fld>
            <a:endParaRPr lang="ru-RU" dirty="0"/>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7526321-7583-45B6-A2DF-97B5C1FD7419}" type="datetimeFigureOut">
              <a:rPr lang="ru-RU" smtClean="0"/>
              <a:pPr/>
              <a:t>16.10.2011</a:t>
            </a:fld>
            <a:endParaRPr lang="ru-RU" dirty="0"/>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dirty="0"/>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207771C-4D36-431F-B5D9-17494A29FF04}" type="slidenum">
              <a:rPr lang="ru-RU" smtClean="0"/>
              <a:pPr/>
              <a:t>‹#›</a:t>
            </a:fld>
            <a:endParaRPr lang="ru-RU" dirty="0"/>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dissolve/>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www.silverage.ru/poets/simvol.html" TargetMode="External"/><Relationship Id="rId2" Type="http://schemas.openxmlformats.org/officeDocument/2006/relationships/hyperlink" Target="http://www.silverage.ru/poets/annen_bio.html"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www.silverage.ru/magazins/vesy.html"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hyperlink" Target="http://www.silverage.ru/obed/bash.html" TargetMode="External"/><Relationship Id="rId3" Type="http://schemas.openxmlformats.org/officeDocument/2006/relationships/hyperlink" Target="http://www.silverage.ru/poets/chulkov/chulkov_bio.html" TargetMode="External"/><Relationship Id="rId7" Type="http://schemas.openxmlformats.org/officeDocument/2006/relationships/hyperlink" Target="http://www.silverage.ru/poets/ivanov_v_bio.html" TargetMode="External"/><Relationship Id="rId2" Type="http://schemas.openxmlformats.org/officeDocument/2006/relationships/hyperlink" Target="http://www.silverage.ru/poets/komar/komar_bio.html" TargetMode="External"/><Relationship Id="rId1" Type="http://schemas.openxmlformats.org/officeDocument/2006/relationships/slideLayout" Target="../slideLayouts/slideLayout6.xml"/><Relationship Id="rId6" Type="http://schemas.openxmlformats.org/officeDocument/2006/relationships/hyperlink" Target="http://www.silverage.ru/poets/kuzmin_bio.html" TargetMode="External"/><Relationship Id="rId5" Type="http://schemas.openxmlformats.org/officeDocument/2006/relationships/hyperlink" Target="http://www.silverage.ru/poets/auslend/auslend_bio.html" TargetMode="External"/><Relationship Id="rId10" Type="http://schemas.openxmlformats.org/officeDocument/2006/relationships/hyperlink" Target="http://www.silverage.ru/magazins/apollon.html" TargetMode="External"/><Relationship Id="rId4" Type="http://schemas.openxmlformats.org/officeDocument/2006/relationships/hyperlink" Target="http://www.silverage.ru/poets/annen_bio.html" TargetMode="External"/><Relationship Id="rId9" Type="http://schemas.openxmlformats.org/officeDocument/2006/relationships/hyperlink" Target="http://www.silverage.ru/magazins/vesy.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silverage.ru/obed/acad_stih.html" TargetMode="External"/><Relationship Id="rId2" Type="http://schemas.openxmlformats.org/officeDocument/2006/relationships/hyperlink" Target="http://www.silverage.ru/poets/ivanov_v_bio.html" TargetMode="External"/><Relationship Id="rId1" Type="http://schemas.openxmlformats.org/officeDocument/2006/relationships/slideLayout" Target="../slideLayouts/slideLayout6.xml"/><Relationship Id="rId4" Type="http://schemas.openxmlformats.org/officeDocument/2006/relationships/hyperlink" Target="http://www.silverage.ru/magazins/scorp.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ilverage.ru/magazins/apollon.html" TargetMode="External"/><Relationship Id="rId2" Type="http://schemas.openxmlformats.org/officeDocument/2006/relationships/hyperlink" Target="http://www.silverage.ru/poets/simvol.html"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940444"/>
          </a:xfrm>
        </p:spPr>
        <p:txBody>
          <a:bodyPr>
            <a:normAutofit fontScale="90000"/>
          </a:bodyPr>
          <a:lstStyle/>
          <a:p>
            <a:pPr algn="just"/>
            <a:r>
              <a:rPr lang="ru-RU" sz="3200" dirty="0" smtClean="0"/>
              <a:t>Говорят, если хочешь найти готовый роман, возьми жизнь любого мало-мальски замечательного человека 18 века, и можешь ничего  не добавлять. Но это же можно сказать и многих людях Серебряного века. Сегодня я предлагаю вам послушать несколько рассказов из жизни того времени. Они основаны на подлинных фактах. Но пока мы не называем действующих лиц. Мы скрыли их за «псевдонимами». Перед вами возникнут штрихи из жизни </a:t>
            </a:r>
            <a:r>
              <a:rPr lang="ru-RU" sz="3200" i="1" dirty="0" smtClean="0">
                <a:solidFill>
                  <a:srgbClr val="FF0000"/>
                </a:solidFill>
              </a:rPr>
              <a:t>путешественника, авантюриста, воина, эстета-аристократа, книжника, романтически влюблённого поэта.</a:t>
            </a:r>
            <a:endParaRPr lang="ru-RU" sz="3200" i="1"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Autofit/>
          </a:bodyPr>
          <a:lstStyle/>
          <a:p>
            <a:pPr algn="just"/>
            <a:r>
              <a:rPr lang="ru-RU" sz="2400" dirty="0" smtClean="0"/>
              <a:t>Николай Степанович Гумилев родился в Кронштадте 3 (15) апреля 1886 года. Отец его, Степан (Стефан) Яковлевич служил врачом в военном флоте. Мать, Анна Ивановна, урожденная Львова, была из старинного дворянского рода. Детские годы будущий поэт провел в Царском Селе, потом вместе с родителями жил некоторое время в Тифлисе (именно там в 1902 году появилось в печати его первое стихотворение). В 1903 году семья Гумилевых вернулась в Царское Село и поэт поступил в гимназию, директором которой был </a:t>
            </a:r>
            <a:r>
              <a:rPr lang="ru-RU" sz="2400" dirty="0" smtClean="0">
                <a:hlinkClick r:id="rId2" action="ppaction://hlinkfile"/>
              </a:rPr>
              <a:t>И.Ф. Анненский</a:t>
            </a:r>
            <a:r>
              <a:rPr lang="ru-RU" sz="2400" dirty="0" smtClean="0"/>
              <a:t>. Учился Гумилев неважно, в седьмом классе пробыл два года, но в 1906 году гимназию все же закончил и уехал в Париж. К этому времени он был уже автором книги «Путь конквистадоров» (1905), изданной небольшим тиражом на собственные средства, но замеченной не только знакомыми автора, но и одним из законодателей русского </a:t>
            </a:r>
            <a:r>
              <a:rPr lang="ru-RU" sz="2400" dirty="0" smtClean="0">
                <a:hlinkClick r:id="rId3" action="ppaction://hlinkfile"/>
              </a:rPr>
              <a:t>символизма</a:t>
            </a:r>
            <a:r>
              <a:rPr lang="ru-RU" sz="2400" dirty="0" smtClean="0"/>
              <a:t> В. Брюсовым</a:t>
            </a:r>
            <a:endParaRPr lang="ru-RU" sz="2400"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fontScale="90000"/>
          </a:bodyPr>
          <a:lstStyle/>
          <a:p>
            <a:pPr algn="l"/>
            <a:r>
              <a:rPr lang="ru-RU" sz="2400" dirty="0" smtClean="0"/>
              <a:t>В Париже Гумилев слушал лекции в Сорбонне, издавал журнал «Сириус», посещал художественные выставки, знакомился с французскими и русскими писателями, художниками, состоял в переписке с Брюсовым, которому отправлял свои стихи, статьи, рассказы, часть которых публиковалась в крупнейшем символистском журнале </a:t>
            </a:r>
            <a:r>
              <a:rPr lang="ru-RU" sz="2400" dirty="0" smtClean="0">
                <a:hlinkClick r:id="rId2" action="ppaction://hlinkfile"/>
              </a:rPr>
              <a:t>«Весы»</a:t>
            </a:r>
            <a:r>
              <a:rPr lang="ru-RU" sz="2400" dirty="0" smtClean="0"/>
              <a:t>. В этот период молодой Гумилев переписке с Брюсовым придавал огромное значение. Будучи оторванным от России и не имея других знакомых, могущих сравниться авторитетом с Брюсовым среди литературных кругов России, именно у Брюсова Гумилев учился поэтическому ремеслу и ему отдавал на суд свои стихи</a:t>
            </a:r>
            <a:r>
              <a:rPr lang="ru-RU" sz="2400" dirty="0" smtClean="0"/>
              <a:t>.</a:t>
            </a:r>
            <a:r>
              <a:rPr lang="ru-RU" sz="2400" dirty="0" smtClean="0"/>
              <a:t/>
            </a:r>
            <a:br>
              <a:rPr lang="ru-RU" sz="2400" dirty="0" smtClean="0"/>
            </a:br>
            <a:r>
              <a:rPr lang="ru-RU" sz="2400" dirty="0" smtClean="0"/>
              <a:t>В январе 1908 года вышла вторая книга Гумилева «Романтические цветы».</a:t>
            </a:r>
            <a:br>
              <a:rPr lang="ru-RU" sz="2400" dirty="0" smtClean="0"/>
            </a:br>
            <a:r>
              <a:rPr lang="ru-RU" sz="2400" dirty="0" smtClean="0"/>
              <a:t>В эти годы Гумилев дважды побывал в Африке. Первое путешествие, короткое, было летом 1907 года, второе, осенью 1908-го.</a:t>
            </a:r>
            <a:br>
              <a:rPr lang="ru-RU" sz="2400" dirty="0" smtClean="0"/>
            </a:br>
            <a:endParaRPr lang="ru-RU" sz="2400"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pPr algn="just"/>
            <a:r>
              <a:rPr lang="ru-RU" sz="2000" dirty="0" smtClean="0"/>
              <a:t>К тому времени он уже покинул Париж, поселился в Царском Селе и был зачислен в Петербургский университет (учился на юридическом факультете, потом на историко-филологическом, но курса не окончил). С 1908 года Гумилев постепенно входит в петербургскую литературную жизнь. За сравнительно короткий срок круг знакомств Гумилева значительно расширился, среди его знакомых появилось много деятелей культуры и искусства: граф </a:t>
            </a:r>
            <a:r>
              <a:rPr lang="ru-RU" sz="2000" dirty="0" smtClean="0">
                <a:hlinkClick r:id="rId2" action="ppaction://hlinkfile"/>
              </a:rPr>
              <a:t>В. А. </a:t>
            </a:r>
            <a:r>
              <a:rPr lang="ru-RU" sz="2000" dirty="0" err="1" smtClean="0">
                <a:hlinkClick r:id="rId2" action="ppaction://hlinkfile"/>
              </a:rPr>
              <a:t>Комаровский</a:t>
            </a:r>
            <a:r>
              <a:rPr lang="ru-RU" sz="2000" dirty="0" smtClean="0"/>
              <a:t>, С. К. Маковский, </a:t>
            </a:r>
            <a:r>
              <a:rPr lang="ru-RU" sz="2000" dirty="0" smtClean="0">
                <a:hlinkClick r:id="rId3" action="ppaction://hlinkfile"/>
              </a:rPr>
              <a:t>Г. И. Чулков</a:t>
            </a:r>
            <a:r>
              <a:rPr lang="ru-RU" sz="2000" dirty="0" smtClean="0"/>
              <a:t>, В. А. </a:t>
            </a:r>
            <a:r>
              <a:rPr lang="ru-RU" sz="2000" dirty="0" err="1" smtClean="0"/>
              <a:t>Пяст</a:t>
            </a:r>
            <a:r>
              <a:rPr lang="ru-RU" sz="2000" dirty="0" smtClean="0"/>
              <a:t>. Он знакомится с А. Ремизовым, М. Волошиным и другими писателями, регулярно видится с </a:t>
            </a:r>
            <a:r>
              <a:rPr lang="ru-RU" sz="2000" dirty="0" smtClean="0">
                <a:hlinkClick r:id="rId4" action="ppaction://hlinkfile"/>
              </a:rPr>
              <a:t>Анненским</a:t>
            </a:r>
            <a:r>
              <a:rPr lang="ru-RU" sz="2000" dirty="0" smtClean="0"/>
              <a:t>. Несколько позже его познакомили с представителями артистической богемы, и в частности с В.Э. Мейерхольдом. Наиболее близкие отношения у Гумилева в это время сложились с </a:t>
            </a:r>
            <a:r>
              <a:rPr lang="ru-RU" sz="2000" dirty="0" smtClean="0">
                <a:hlinkClick r:id="rId5" action="ppaction://hlinkfile"/>
              </a:rPr>
              <a:t>С.А. Ауслендером</a:t>
            </a:r>
            <a:r>
              <a:rPr lang="ru-RU" sz="2000" dirty="0" smtClean="0"/>
              <a:t> и </a:t>
            </a:r>
            <a:r>
              <a:rPr lang="ru-RU" sz="2000" dirty="0" smtClean="0">
                <a:hlinkClick r:id="rId6" action="ppaction://hlinkfile"/>
              </a:rPr>
              <a:t>М.А. Кузминым</a:t>
            </a:r>
            <a:r>
              <a:rPr lang="ru-RU" sz="2000" dirty="0" smtClean="0"/>
              <a:t>. </a:t>
            </a:r>
            <a:r>
              <a:rPr lang="ru-RU" sz="2000" dirty="0" err="1" smtClean="0"/>
              <a:t>Ауслендер</a:t>
            </a:r>
            <a:r>
              <a:rPr lang="ru-RU" sz="2000" dirty="0" smtClean="0"/>
              <a:t> впервые ввел Гумилева в дом </a:t>
            </a:r>
            <a:r>
              <a:rPr lang="ru-RU" sz="2000" dirty="0" err="1" smtClean="0">
                <a:hlinkClick r:id="rId7" action="ppaction://hlinkfile"/>
              </a:rPr>
              <a:t>Вяч</a:t>
            </a:r>
            <a:r>
              <a:rPr lang="ru-RU" sz="2000" dirty="0" smtClean="0">
                <a:hlinkClick r:id="rId7" action="ppaction://hlinkfile"/>
              </a:rPr>
              <a:t>. Иванова</a:t>
            </a:r>
            <a:r>
              <a:rPr lang="ru-RU" sz="2000" dirty="0" smtClean="0"/>
              <a:t>, в его знаменитую </a:t>
            </a:r>
            <a:r>
              <a:rPr lang="ru-RU" sz="2000" dirty="0" smtClean="0">
                <a:hlinkClick r:id="rId8" action="ppaction://hlinkfile"/>
              </a:rPr>
              <a:t>«башню»</a:t>
            </a:r>
            <a:r>
              <a:rPr lang="ru-RU" sz="2000" dirty="0" smtClean="0"/>
              <a:t>. Гумилев продолжает печататься в </a:t>
            </a:r>
            <a:r>
              <a:rPr lang="ru-RU" sz="2000" dirty="0" smtClean="0">
                <a:hlinkClick r:id="rId9" action="ppaction://hlinkfile"/>
              </a:rPr>
              <a:t>«Весах»</a:t>
            </a:r>
            <a:r>
              <a:rPr lang="ru-RU" sz="2000" dirty="0" smtClean="0"/>
              <a:t> и других петербургских литературных изданиях, а с весны 1909 года принимает активное участие в подготовке к изданию журнала </a:t>
            </a:r>
            <a:r>
              <a:rPr lang="ru-RU" sz="2000" dirty="0" smtClean="0">
                <a:hlinkClick r:id="rId10" action="ppaction://hlinkfile"/>
              </a:rPr>
              <a:t>«Аполлон»</a:t>
            </a:r>
            <a:r>
              <a:rPr lang="ru-RU" sz="2000" dirty="0" smtClean="0"/>
              <a:t>, где становится одним из основных сотрудников, ведя регулярный раздел «Письма о русской поэзии».</a:t>
            </a:r>
            <a:endParaRPr lang="ru-RU" sz="2000"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pPr algn="just"/>
            <a:r>
              <a:rPr lang="ru-RU" sz="2000" dirty="0" smtClean="0"/>
              <a:t>Начиная с 1909 года Гумилев стал сближаться с окружением </a:t>
            </a:r>
            <a:r>
              <a:rPr lang="ru-RU" sz="2000" dirty="0" err="1" smtClean="0">
                <a:hlinkClick r:id="rId2" action="ppaction://hlinkfile"/>
              </a:rPr>
              <a:t>Вяч</a:t>
            </a:r>
            <a:r>
              <a:rPr lang="ru-RU" sz="2000" dirty="0" smtClean="0">
                <a:hlinkClick r:id="rId2" action="ppaction://hlinkfile"/>
              </a:rPr>
              <a:t>. Иванова</a:t>
            </a:r>
            <a:r>
              <a:rPr lang="ru-RU" sz="2000" dirty="0" smtClean="0"/>
              <a:t> и принял участие в создании </a:t>
            </a:r>
            <a:r>
              <a:rPr lang="ru-RU" sz="2000" dirty="0" smtClean="0">
                <a:hlinkClick r:id="rId3" action="ppaction://hlinkfile"/>
              </a:rPr>
              <a:t>«Академии стиха»</a:t>
            </a:r>
            <a:r>
              <a:rPr lang="ru-RU" sz="2000" dirty="0" smtClean="0"/>
              <a:t>.</a:t>
            </a:r>
            <a:br>
              <a:rPr lang="ru-RU" sz="2000" dirty="0" smtClean="0"/>
            </a:br>
            <a:r>
              <a:rPr lang="ru-RU" sz="2000" dirty="0" smtClean="0"/>
              <a:t>К 1909 году относится роман Гумилева с поэтессой Е. Дмитриевой, приведший в итоге к дуэли Гумилева с М. Волошиным.</a:t>
            </a:r>
            <a:br>
              <a:rPr lang="ru-RU" sz="2000" dirty="0" smtClean="0"/>
            </a:br>
            <a:r>
              <a:rPr lang="ru-RU" sz="2000" dirty="0" smtClean="0"/>
              <a:t>Осенью 1909 года Гумилев снова отправился в путешествие, на этот раз более продолжительное — через Константинополь, Каир, Порт-Саид он добрался до Джибути и </a:t>
            </a:r>
            <a:r>
              <a:rPr lang="ru-RU" sz="2000" dirty="0" err="1" smtClean="0"/>
              <a:t>Харрара</a:t>
            </a:r>
            <a:r>
              <a:rPr lang="ru-RU" sz="2000" dirty="0" smtClean="0"/>
              <a:t>, </a:t>
            </a:r>
            <a:r>
              <a:rPr lang="ru-RU" sz="2000" dirty="0" err="1" smtClean="0"/>
              <a:t>и</a:t>
            </a:r>
            <a:r>
              <a:rPr lang="ru-RU" sz="2000" dirty="0" smtClean="0"/>
              <a:t> в начале 1910 года вернулся в Россию. Весной этого же года в издательстве </a:t>
            </a:r>
            <a:r>
              <a:rPr lang="ru-RU" sz="2000" dirty="0" smtClean="0">
                <a:hlinkClick r:id="rId4" action="ppaction://hlinkfile"/>
              </a:rPr>
              <a:t>«Скорпион»</a:t>
            </a:r>
            <a:r>
              <a:rPr lang="ru-RU" sz="2000" dirty="0" smtClean="0"/>
              <a:t> вышел третий сборник стихов «Жемчуга» (автор собирался назвать его «Золотая магия»), сделавший Гумилева известным поэтом и заслуживший почетные отзывы Брюсова и </a:t>
            </a:r>
            <a:r>
              <a:rPr lang="ru-RU" sz="2000" dirty="0" err="1" smtClean="0"/>
              <a:t>Вяч</a:t>
            </a:r>
            <a:r>
              <a:rPr lang="ru-RU" sz="2000" dirty="0" smtClean="0"/>
              <a:t>. Иванова. Тогда же, 25 апреля 1910 года, он женился на А. Горенко, будущей поэтессе Анне Ахматовой. Лето после свадьбы они провели в Париже, а осенью Гумилев вновь отправился в Африку, пробыв там до марта 1911 года, на сей раз добравшись до Аддис-Абебы.</a:t>
            </a:r>
            <a:br>
              <a:rPr lang="ru-RU" sz="2000" dirty="0" smtClean="0"/>
            </a:br>
            <a:endParaRPr lang="ru-RU" sz="2000"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pPr algn="just"/>
            <a:r>
              <a:rPr lang="ru-RU" sz="2000" dirty="0" smtClean="0"/>
              <a:t>К 1911 – 1912 годам относится ряд важных событий в литературной биографии Гумилева. Осенью 1911 года он вместе с С. Городецким организовывает «Цех поэтов», в недрах которого зародилась программа нового литературного направления — акмеизма, продекларированная впервые в феврале 1912-го. Акмеистические тенденции творчества Гумилева начали ощущаться уже в сборнике «Чужое небо», вышедшем в свет в начале 1912 года, но окончательно они утвердились в цикле итальянских стихов, написанных во время путешествия по этой стране весной 1912 года. В октябре того же года вышел в свет первый номер журнала «Гиперборей», в редакцию которого вошел Гумилев. К этому времени размежевание Гумилева с </a:t>
            </a:r>
            <a:r>
              <a:rPr lang="ru-RU" sz="2000" dirty="0" smtClean="0">
                <a:hlinkClick r:id="rId2" action="ppaction://hlinkfile"/>
              </a:rPr>
              <a:t>символизмом</a:t>
            </a:r>
            <a:r>
              <a:rPr lang="ru-RU" sz="2000" dirty="0" smtClean="0"/>
              <a:t> вполне определилось и окончательно было закреплено статьей «Наследие символизма и акмеизм», опубликованной в первом номере </a:t>
            </a:r>
            <a:r>
              <a:rPr lang="ru-RU" sz="2000" dirty="0" smtClean="0">
                <a:hlinkClick r:id="rId3" action="ppaction://hlinkfile"/>
              </a:rPr>
              <a:t>«Аполлона»</a:t>
            </a:r>
            <a:r>
              <a:rPr lang="ru-RU" sz="2000" dirty="0" smtClean="0"/>
              <a:t> за 1913 год. Вскоре после этого, в апреле 1913-го, он отправляется в последнее свое путешествие по Африке под эгидой Академии наук, наиболее </a:t>
            </a:r>
            <a:r>
              <a:rPr lang="ru-RU" sz="2000" dirty="0" smtClean="0"/>
              <a:t>продолжительное  и	насыщенное</a:t>
            </a:r>
            <a:r>
              <a:rPr lang="ru-RU" sz="2000" dirty="0" smtClean="0"/>
              <a:t>.</a:t>
            </a:r>
            <a:br>
              <a:rPr lang="ru-RU" sz="2000" dirty="0" smtClean="0"/>
            </a:br>
            <a:endParaRPr lang="ru-RU" sz="2000"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pPr algn="just"/>
            <a:r>
              <a:rPr lang="ru-RU" sz="1800" dirty="0" smtClean="0"/>
              <a:t>1914 год внес решительные изменения в судьбу поэта. Несмотря на имеющееся освобождение от воинской службы, Гумилев в первые же дни войны уходит на фронт добровольцем, зачислившись вольноопределяющимся в лейб-гвардии уланский полк. К концу 1915 года он был уже награжден двумя Георгиевскими крестами (3-й и 4-й степеней). В марте 1916 года он произведен в прапорщики и переведен в 5-й гусарский Александрийский полк. В мае 1917 года Гумилева отправляют в командировку на </a:t>
            </a:r>
            <a:r>
              <a:rPr lang="ru-RU" sz="1800" dirty="0" err="1" smtClean="0"/>
              <a:t>Салоникский</a:t>
            </a:r>
            <a:r>
              <a:rPr lang="ru-RU" sz="1800" dirty="0" smtClean="0"/>
              <a:t> фронт, однако туда он не попадает, оставленный в Париже. Там Гумилев влюбился в юную красавицу, </a:t>
            </a:r>
            <a:r>
              <a:rPr lang="ru-RU" sz="1800" dirty="0" err="1" smtClean="0"/>
              <a:t>полурусскую-полуфранцуженку</a:t>
            </a:r>
            <a:r>
              <a:rPr lang="ru-RU" sz="1800" dirty="0" smtClean="0"/>
              <a:t>, Елену Карловну </a:t>
            </a:r>
            <a:r>
              <a:rPr lang="ru-RU" sz="1800" dirty="0" err="1" smtClean="0"/>
              <a:t>Дюбуше</a:t>
            </a:r>
            <a:r>
              <a:rPr lang="ru-RU" sz="1800" dirty="0" smtClean="0"/>
              <a:t>, которой поэт посвятил цикл стихотворений, вошедший в посмертный сборник «К Синей звезде», вышедший в 1923 году. В январе 1918 года, после расформирования управления военного комиссара, к которому он был приписан, Гумилев отправился в Лондон и оттуда в апреле 1918-го вернулся в Россию. В годы войны он не прекращал литературной работы: был издан сборник «Колчан» (1916), написаны две пьесы, цикл очерков «Записки кавалериста», который печатался в газете «Биржевые ведомости», подготовлен к печати сборник стихов «Костер», опубликованный в 1918 году.</a:t>
            </a:r>
            <a:br>
              <a:rPr lang="ru-RU" sz="1800" dirty="0" smtClean="0"/>
            </a:br>
            <a:endParaRPr lang="ru-RU" sz="1800"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54692"/>
          </a:xfrm>
        </p:spPr>
        <p:txBody>
          <a:bodyPr>
            <a:normAutofit/>
          </a:bodyPr>
          <a:lstStyle/>
          <a:p>
            <a:pPr algn="just"/>
            <a:r>
              <a:rPr lang="ru-RU" sz="2000" dirty="0" smtClean="0"/>
              <a:t>В 1918 – 1921 годы Гумилев был одной из наиболее заметных фигур в литературной жизни Петрограда. Он много печатается, работает в издательстве «Всемирная литература», читает лекции, руководит воссозданным «Цехом поэтов», а в 1921 году — Петроградским отделением Союза поэтов. Под руководством Гумилева работала переводческая студия, он был наставником молодых поэтов из студии «Звучащая раковина», редактировал многие переводы. Стихи этих лет напечатаны в сборниках «Шатер» и «Огненный столп</a:t>
            </a:r>
            <a:r>
              <a:rPr lang="ru-RU" sz="2000" dirty="0" smtClean="0"/>
              <a:t>»,</a:t>
            </a:r>
            <a:br>
              <a:rPr lang="ru-RU" sz="2000" dirty="0" smtClean="0"/>
            </a:br>
            <a:r>
              <a:rPr lang="ru-RU" sz="2000" dirty="0" smtClean="0"/>
              <a:t> вышедшем в августе 	1921-го</a:t>
            </a:r>
            <a:r>
              <a:rPr lang="ru-RU" sz="2000" dirty="0" smtClean="0"/>
              <a:t>.</a:t>
            </a:r>
            <a:br>
              <a:rPr lang="ru-RU" sz="2000" dirty="0" smtClean="0"/>
            </a:br>
            <a:r>
              <a:rPr lang="ru-RU" sz="2000" dirty="0" smtClean="0"/>
              <a:t>3 августа 1921 года Гумилев был арестован по обвинению в антисоветской деятельности. 24 августа было издано постановление Петроградской </a:t>
            </a:r>
            <a:r>
              <a:rPr lang="ru-RU" sz="2000" dirty="0" err="1" smtClean="0"/>
              <a:t>Губчека</a:t>
            </a:r>
            <a:r>
              <a:rPr lang="ru-RU" sz="2000" dirty="0" smtClean="0"/>
              <a:t> о расстреле 61 человека за участие в так называемом «</a:t>
            </a:r>
            <a:r>
              <a:rPr lang="ru-RU" sz="2000" dirty="0" err="1" smtClean="0"/>
              <a:t>Таганцевском</a:t>
            </a:r>
            <a:r>
              <a:rPr lang="ru-RU" sz="2000" dirty="0" smtClean="0"/>
              <a:t> заговоре», среди приговоренных был и Гумилев. Точная дата его смерти неизвестна.</a:t>
            </a:r>
            <a:endParaRPr lang="ru-RU" sz="20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rPr>
              <a:t>Путешественник </a:t>
            </a:r>
            <a:endParaRPr lang="ru-RU" dirty="0">
              <a:solidFill>
                <a:srgbClr val="C00000"/>
              </a:solidFill>
            </a:endParaRPr>
          </a:p>
        </p:txBody>
      </p:sp>
      <p:sp>
        <p:nvSpPr>
          <p:cNvPr id="3" name="Содержимое 2"/>
          <p:cNvSpPr>
            <a:spLocks noGrp="1"/>
          </p:cNvSpPr>
          <p:nvPr>
            <p:ph idx="1"/>
          </p:nvPr>
        </p:nvSpPr>
        <p:spPr>
          <a:xfrm>
            <a:off x="457200" y="1285860"/>
            <a:ext cx="8229600" cy="4840303"/>
          </a:xfrm>
        </p:spPr>
        <p:txBody>
          <a:bodyPr>
            <a:noAutofit/>
          </a:bodyPr>
          <a:lstStyle/>
          <a:p>
            <a:pPr algn="just">
              <a:buNone/>
            </a:pPr>
            <a:r>
              <a:rPr lang="ru-RU" sz="2000" dirty="0" smtClean="0"/>
              <a:t>Ещё мальчишкой он увлекался зоологией и географией, дома завёл разных животных: белку, морских свинок, белых мышей, птиц. А когда дома читали описание какого-нибудь путешествия, всегда следил по карте за маршрутом путешественников. Он бредил «Музой Дальних Странствий». </a:t>
            </a:r>
          </a:p>
          <a:p>
            <a:pPr algn="just">
              <a:buNone/>
            </a:pPr>
            <a:r>
              <a:rPr lang="ru-RU" sz="2000" dirty="0" smtClean="0"/>
              <a:t>В 1906 году он совершает своё первое путешествие, по тем временам довольно обыкновенное, - в Париж, где учится в Сорбонне, часто бывает в Лувре, зачарован готикой Нотр-Дам. Затем – Италия, древние, гордые города-государства, названия которых звучат как музыка: Болонья, Падуя, Флоренция, родина гениев, в том числе – великого Данте; Равенна, где его могила; наконец, легендарный Рим: Капитолий, волчица – символ Вечного города; это она, по преданию, выкормила основателей Рима – близнецов Ромула и Рема.</a:t>
            </a:r>
          </a:p>
          <a:p>
            <a:pPr algn="just">
              <a:buNone/>
            </a:pPr>
            <a:r>
              <a:rPr lang="ru-RU" sz="2000" dirty="0" smtClean="0"/>
              <a:t> Потом последовали Греция, Константинополь, Швеция, Норвегия и, наконец, его любимая Африка…</a:t>
            </a:r>
            <a:endParaRPr lang="ru-RU" sz="20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Авантюрист </a:t>
            </a:r>
            <a:endParaRPr lang="ru-RU" dirty="0">
              <a:solidFill>
                <a:srgbClr val="7030A0"/>
              </a:solidFill>
            </a:endParaRPr>
          </a:p>
        </p:txBody>
      </p:sp>
      <p:sp>
        <p:nvSpPr>
          <p:cNvPr id="3" name="Содержимое 2"/>
          <p:cNvSpPr>
            <a:spLocks noGrp="1"/>
          </p:cNvSpPr>
          <p:nvPr>
            <p:ph idx="1"/>
          </p:nvPr>
        </p:nvSpPr>
        <p:spPr/>
        <p:txBody>
          <a:bodyPr>
            <a:normAutofit lnSpcReduction="10000"/>
          </a:bodyPr>
          <a:lstStyle/>
          <a:p>
            <a:pPr algn="just">
              <a:buNone/>
            </a:pPr>
            <a:r>
              <a:rPr lang="ru-RU" sz="2000" dirty="0" smtClean="0"/>
              <a:t>В детстве он организовал в гимназии тайное общество, где был известен под именем Брамы-Тамы. В здании гимназии, в людской, заброшенном леднике, в пустом подвале устраивались собрания членов общества при свечах, в самой конспиративной обстановке. Мальчишки были помешаны на тайных ходах, подземельях, заговорах и интригах, выстукивали в доме стены, лазали по подвалам и чердакам, искали клады, разочаровывались и снова увлекались. Предводителю общества полагалось быть  «кровожадным»; это единственное, что ему никак не удавалось… Наконец в доказательство этого свойства, он откусил голову живому карасю, но от подобных «испытаний» отказался раз и навсегда… </a:t>
            </a:r>
          </a:p>
          <a:p>
            <a:pPr algn="just">
              <a:buNone/>
            </a:pPr>
            <a:r>
              <a:rPr lang="ru-RU" sz="2000" dirty="0" smtClean="0"/>
              <a:t>Это было в 1898 году, а в 1921 он был расстрелян за участие в заговоре…</a:t>
            </a:r>
          </a:p>
          <a:p>
            <a:pPr algn="just">
              <a:buNone/>
            </a:pPr>
            <a:r>
              <a:rPr lang="ru-RU" sz="2000" dirty="0" smtClean="0"/>
              <a:t>Он всё время искушал судьбу…</a:t>
            </a:r>
            <a:endParaRPr lang="ru-RU" sz="20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B050"/>
                </a:solidFill>
              </a:rPr>
              <a:t>Воин </a:t>
            </a:r>
            <a:endParaRPr lang="ru-RU" dirty="0">
              <a:solidFill>
                <a:srgbClr val="00B050"/>
              </a:solidFill>
            </a:endParaRPr>
          </a:p>
        </p:txBody>
      </p:sp>
      <p:sp>
        <p:nvSpPr>
          <p:cNvPr id="3" name="Содержимое 2"/>
          <p:cNvSpPr>
            <a:spLocks noGrp="1"/>
          </p:cNvSpPr>
          <p:nvPr>
            <p:ph idx="1"/>
          </p:nvPr>
        </p:nvSpPr>
        <p:spPr/>
        <p:txBody>
          <a:bodyPr>
            <a:normAutofit fontScale="92500" lnSpcReduction="10000"/>
          </a:bodyPr>
          <a:lstStyle/>
          <a:p>
            <a:pPr algn="just">
              <a:buNone/>
            </a:pPr>
            <a:r>
              <a:rPr lang="ru-RU" sz="2000" dirty="0" smtClean="0"/>
              <a:t>В детстве он устраивал баталии всех родов войск; имея изрядную коллекцию оловянных солдатиков, изредка вовлекал в эти игры старшего брата Дмитрия. Но чаще, обучая своих «солдат» храбрости и бесстрашию, придумывал сложные военные операции, сражаясь сам за обоих противников. </a:t>
            </a:r>
          </a:p>
          <a:p>
            <a:pPr algn="just">
              <a:buNone/>
            </a:pPr>
            <a:r>
              <a:rPr lang="ru-RU" sz="2000" dirty="0" smtClean="0"/>
              <a:t>В гимназии он увлёк оловянными солдатиками своих сверстников. Устраивались примерные сражения, в которых каждый гимназист выставлял целую армию – до 5000 солдатиков. </a:t>
            </a:r>
          </a:p>
          <a:p>
            <a:pPr algn="just">
              <a:buNone/>
            </a:pPr>
            <a:r>
              <a:rPr lang="ru-RU" sz="2000" dirty="0" smtClean="0"/>
              <a:t>В 1905 году, когда ему было 19 лет, он, насмотревшись на расклеенные на стенах домов и в витринах магазинов мажорные картинки победоносных действий русской армии, решил, как «гражданин и патриот России», непременно ехать добровольцем на фронт. Родным и друзьям с трудом удалось его отговорить, втолковав ему всю позорную бессмысленность бойни на Дальнем Востоке. </a:t>
            </a:r>
          </a:p>
          <a:p>
            <a:pPr algn="just">
              <a:buNone/>
            </a:pPr>
            <a:r>
              <a:rPr lang="ru-RU" sz="2000" dirty="0" smtClean="0"/>
              <a:t>На его жизнь выпала другая война – Первая мировая. Он сразу же решил идти на фронт.</a:t>
            </a:r>
            <a:endParaRPr lang="ru-RU" sz="2000"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2"/>
                </a:solidFill>
              </a:rPr>
              <a:t>Книжник </a:t>
            </a:r>
            <a:endParaRPr lang="ru-RU" dirty="0">
              <a:solidFill>
                <a:schemeClr val="tx2"/>
              </a:solidFill>
            </a:endParaRPr>
          </a:p>
        </p:txBody>
      </p:sp>
      <p:sp>
        <p:nvSpPr>
          <p:cNvPr id="3" name="Содержимое 2"/>
          <p:cNvSpPr>
            <a:spLocks noGrp="1"/>
          </p:cNvSpPr>
          <p:nvPr>
            <p:ph idx="1"/>
          </p:nvPr>
        </p:nvSpPr>
        <p:spPr/>
        <p:txBody>
          <a:bodyPr>
            <a:normAutofit fontScale="85000" lnSpcReduction="10000"/>
          </a:bodyPr>
          <a:lstStyle/>
          <a:p>
            <a:pPr algn="just">
              <a:buNone/>
            </a:pPr>
            <a:r>
              <a:rPr lang="ru-RU" sz="2000" dirty="0" smtClean="0"/>
              <a:t>Читать он выучился сравнительно поздно – шести лет, но уже к 12-ти годам перечитал обширную библиотеку родителей и то, что могли предложить друзья дома и просто знакомые. Родителям пришлось договориться с букинистами. С тех пор его комната стала наполняться книгами, книгами, книгами… Чтение становится любимым занятием; любимый писатель – Пушкин, любимая наука – </a:t>
            </a:r>
            <a:r>
              <a:rPr lang="ru-RU" sz="2000" dirty="0" smtClean="0"/>
              <a:t>наука</a:t>
            </a:r>
            <a:r>
              <a:rPr lang="ru-RU" sz="2000" dirty="0" smtClean="0"/>
              <a:t> о литературе. </a:t>
            </a:r>
          </a:p>
          <a:p>
            <a:pPr algn="just">
              <a:buNone/>
            </a:pPr>
            <a:r>
              <a:rPr lang="ru-RU" sz="2000" dirty="0" smtClean="0"/>
              <a:t>В 14 лет он увлёкся философией, читает произведения основных русских и зарубежных светил, особенно привлекает его Владимир Соловьёв.</a:t>
            </a:r>
          </a:p>
          <a:p>
            <a:pPr algn="just">
              <a:buNone/>
            </a:pPr>
            <a:r>
              <a:rPr lang="ru-RU" sz="2000" dirty="0" smtClean="0"/>
              <a:t> В 1906 году он становится студентом Сорбонны. Целыми ящиками отправляет оттуда книги – на французском, итальянском, латыни…</a:t>
            </a:r>
          </a:p>
          <a:p>
            <a:pPr algn="just">
              <a:buNone/>
            </a:pPr>
            <a:r>
              <a:rPr lang="ru-RU" sz="2000" dirty="0" smtClean="0"/>
              <a:t>Начитанность его и образованность были удивительны; современники отмечают, что, казалось, не было таких вещей, о которых он ничего не знал, начиная от сортов французского сыра или итальянских вин и заканчивая сложнейшими философскими вопросами. Немногими словами он мог очертить любую историческую эпоху так, что слушателю казалось, будто он сам побывал в том времени.</a:t>
            </a:r>
            <a:endParaRPr lang="ru-RU" sz="2000"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rPr>
              <a:t>Аристократ (эстет)</a:t>
            </a:r>
            <a:endParaRPr lang="ru-RU" dirty="0">
              <a:solidFill>
                <a:srgbClr val="C00000"/>
              </a:solidFill>
            </a:endParaRPr>
          </a:p>
        </p:txBody>
      </p:sp>
      <p:sp>
        <p:nvSpPr>
          <p:cNvPr id="3" name="Содержимое 2"/>
          <p:cNvSpPr>
            <a:spLocks noGrp="1"/>
          </p:cNvSpPr>
          <p:nvPr>
            <p:ph idx="1"/>
          </p:nvPr>
        </p:nvSpPr>
        <p:spPr/>
        <p:txBody>
          <a:bodyPr>
            <a:normAutofit fontScale="92500" lnSpcReduction="20000"/>
          </a:bodyPr>
          <a:lstStyle/>
          <a:p>
            <a:pPr algn="just">
              <a:buNone/>
            </a:pPr>
            <a:r>
              <a:rPr lang="ru-RU" sz="2000" dirty="0" smtClean="0"/>
              <a:t>С детства он хотел быть оригинальным, ни на кого не похожим. Любимый писатель на тот период – Оскар Уайльд, любимый герой литературы – Дон Жуан. И, подобно Дон Жуану, этот сухощавый, изящный и чопорный человек, которого нельзя было назвать красавцем, был покорителем женских сердец. И каких сердец! В него были влюблены утончённейшие из утончённых, умнейшие из умных, прекраснейшие из прекрасных; и он постоянно в кого-то влюблён – но отгорает быстро, как порох. </a:t>
            </a:r>
          </a:p>
          <a:p>
            <a:pPr algn="just">
              <a:buNone/>
            </a:pPr>
            <a:r>
              <a:rPr lang="ru-RU" sz="2000" dirty="0" smtClean="0"/>
              <a:t>И лишь одна любовь преследует его всю жизнь – великая и безнадёжная. </a:t>
            </a:r>
          </a:p>
          <a:p>
            <a:pPr algn="just">
              <a:buNone/>
            </a:pPr>
            <a:r>
              <a:rPr lang="ru-RU" sz="2000" dirty="0" smtClean="0"/>
              <a:t>Он встретил её в 1903 году, в Царскосельской гимназии, где они учились. Ему было 17, ей – 15. В октябре 1905 года он стал наконец бывать в её доме, познакомился с семьёй. Несколько раз делал предложение и…получал отказ за отказом.</a:t>
            </a:r>
          </a:p>
          <a:p>
            <a:pPr algn="just">
              <a:buNone/>
            </a:pPr>
            <a:r>
              <a:rPr lang="ru-RU" sz="2000" dirty="0" smtClean="0"/>
              <a:t>Наконец 25 апреля 1910 года в Николаевской церкви села Никольская слободка они обвенчались. Но счастья им не было. Почему? Нам остаётся только предполагать, опираясь на свидетельства людей, хорошо их знавших.</a:t>
            </a:r>
            <a:endParaRPr lang="ru-RU" sz="2000"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011882"/>
          </a:xfrm>
        </p:spPr>
        <p:txBody>
          <a:bodyPr>
            <a:normAutofit/>
          </a:bodyPr>
          <a:lstStyle/>
          <a:p>
            <a:r>
              <a:rPr lang="ru-RU" dirty="0" smtClean="0"/>
              <a:t>Кто из этих героев вам ближе всего? </a:t>
            </a:r>
            <a:br>
              <a:rPr lang="ru-RU" dirty="0" smtClean="0"/>
            </a:br>
            <a:r>
              <a:rPr lang="ru-RU" dirty="0" smtClean="0"/>
              <a:t>Кто особенно поражает и восхищает?</a:t>
            </a:r>
            <a:br>
              <a:rPr lang="ru-RU" dirty="0" smtClean="0"/>
            </a:br>
            <a:r>
              <a:rPr lang="ru-RU" dirty="0" smtClean="0"/>
              <a:t>Что общего у всех них?</a:t>
            </a:r>
            <a:endParaRPr lang="ru-RU"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2154230"/>
          </a:xfrm>
        </p:spPr>
        <p:txBody>
          <a:bodyPr>
            <a:normAutofit fontScale="90000"/>
          </a:bodyPr>
          <a:lstStyle/>
          <a:p>
            <a:r>
              <a:rPr lang="ru-RU" b="1" dirty="0" smtClean="0"/>
              <a:t>НИКОЛАЙ СТЕПАНОВИЧ ГУМИЛЕВ</a:t>
            </a:r>
            <a:br>
              <a:rPr lang="ru-RU" b="1" dirty="0" smtClean="0"/>
            </a:br>
            <a:r>
              <a:rPr lang="ru-RU" b="1" dirty="0" smtClean="0"/>
              <a:t>(1886 – 1921)</a:t>
            </a:r>
            <a:br>
              <a:rPr lang="ru-RU" b="1" dirty="0" smtClean="0"/>
            </a:br>
            <a:r>
              <a:rPr lang="ru-RU" dirty="0" smtClean="0"/>
              <a:t>     </a:t>
            </a:r>
            <a:endParaRPr lang="ru-RU" dirty="0"/>
          </a:p>
        </p:txBody>
      </p:sp>
      <p:pic>
        <p:nvPicPr>
          <p:cNvPr id="1026" name="Picture 2" descr="C:\Users\Галя\Pictures\gumil.jpg"/>
          <p:cNvPicPr>
            <a:picLocks noGrp="1" noChangeAspect="1" noChangeArrowheads="1"/>
          </p:cNvPicPr>
          <p:nvPr>
            <p:ph idx="1"/>
          </p:nvPr>
        </p:nvPicPr>
        <p:blipFill>
          <a:blip r:embed="rId2"/>
          <a:srcRect/>
          <a:stretch>
            <a:fillRect/>
          </a:stretch>
        </p:blipFill>
        <p:spPr bwMode="auto">
          <a:xfrm>
            <a:off x="1714480" y="1928802"/>
            <a:ext cx="3143272" cy="4500594"/>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011882"/>
          </a:xfrm>
        </p:spPr>
        <p:txBody>
          <a:bodyPr>
            <a:normAutofit/>
          </a:bodyPr>
          <a:lstStyle/>
          <a:p>
            <a:r>
              <a:rPr lang="ru-RU" sz="2400" b="1" i="1" dirty="0" smtClean="0">
                <a:solidFill>
                  <a:srgbClr val="C00000"/>
                </a:solidFill>
              </a:rPr>
              <a:t>...все в себе вмещает человек</a:t>
            </a:r>
            <a:br>
              <a:rPr lang="ru-RU" sz="2400" b="1" i="1" dirty="0" smtClean="0">
                <a:solidFill>
                  <a:srgbClr val="C00000"/>
                </a:solidFill>
              </a:rPr>
            </a:br>
            <a:r>
              <a:rPr lang="ru-RU" sz="2400" b="1" i="1" dirty="0" smtClean="0">
                <a:solidFill>
                  <a:srgbClr val="C00000"/>
                </a:solidFill>
              </a:rPr>
              <a:t>который любит мир и верит в Бога.</a:t>
            </a:r>
            <a:br>
              <a:rPr lang="ru-RU" sz="2400" b="1" i="1" dirty="0" smtClean="0">
                <a:solidFill>
                  <a:srgbClr val="C00000"/>
                </a:solidFill>
              </a:rPr>
            </a:br>
            <a:r>
              <a:rPr lang="ru-RU" sz="2400" b="1" i="1" dirty="0" smtClean="0">
                <a:solidFill>
                  <a:srgbClr val="C00000"/>
                </a:solidFill>
              </a:rPr>
              <a:t>Н. Гумилев</a:t>
            </a:r>
            <a:br>
              <a:rPr lang="ru-RU" sz="2400" b="1" i="1" dirty="0" smtClean="0">
                <a:solidFill>
                  <a:srgbClr val="C00000"/>
                </a:solidFill>
              </a:rPr>
            </a:br>
            <a:r>
              <a:rPr lang="ru-RU" sz="2400" b="1" i="1" dirty="0" smtClean="0">
                <a:solidFill>
                  <a:srgbClr val="C00000"/>
                </a:solidFill>
              </a:rPr>
              <a:t/>
            </a:r>
            <a:br>
              <a:rPr lang="ru-RU" sz="2400" b="1" i="1" dirty="0" smtClean="0">
                <a:solidFill>
                  <a:srgbClr val="C00000"/>
                </a:solidFill>
              </a:rPr>
            </a:br>
            <a:r>
              <a:rPr lang="ru-RU" sz="2400" b="1" i="1" dirty="0" smtClean="0">
                <a:solidFill>
                  <a:srgbClr val="C00000"/>
                </a:solidFill>
              </a:rPr>
              <a:t>...я заблудился навеки...</a:t>
            </a:r>
            <a:br>
              <a:rPr lang="ru-RU" sz="2400" b="1" i="1" dirty="0" smtClean="0">
                <a:solidFill>
                  <a:srgbClr val="C00000"/>
                </a:solidFill>
              </a:rPr>
            </a:br>
            <a:r>
              <a:rPr lang="ru-RU" sz="2400" b="1" i="1" dirty="0" smtClean="0">
                <a:solidFill>
                  <a:srgbClr val="C00000"/>
                </a:solidFill>
              </a:rPr>
              <a:t>в слепых переходах пространств и времен.</a:t>
            </a:r>
            <a:br>
              <a:rPr lang="ru-RU" sz="2400" b="1" i="1" dirty="0" smtClean="0">
                <a:solidFill>
                  <a:srgbClr val="C00000"/>
                </a:solidFill>
              </a:rPr>
            </a:br>
            <a:r>
              <a:rPr lang="ru-RU" sz="2400" b="1" i="1" dirty="0" smtClean="0">
                <a:solidFill>
                  <a:srgbClr val="C00000"/>
                </a:solidFill>
              </a:rPr>
              <a:t>Н. Гумилев</a:t>
            </a:r>
            <a:br>
              <a:rPr lang="ru-RU" sz="2400" b="1" i="1" dirty="0" smtClean="0">
                <a:solidFill>
                  <a:srgbClr val="C00000"/>
                </a:solidFill>
              </a:rPr>
            </a:br>
            <a:r>
              <a:rPr lang="ru-RU" sz="2400" b="1" i="1" dirty="0" smtClean="0">
                <a:solidFill>
                  <a:srgbClr val="C00000"/>
                </a:solidFill>
              </a:rPr>
              <a:t/>
            </a:r>
            <a:br>
              <a:rPr lang="ru-RU" sz="2400" b="1" i="1" dirty="0" smtClean="0">
                <a:solidFill>
                  <a:srgbClr val="C00000"/>
                </a:solidFill>
              </a:rPr>
            </a:br>
            <a:r>
              <a:rPr lang="ru-RU" sz="2400" b="1" i="1" dirty="0" smtClean="0">
                <a:solidFill>
                  <a:srgbClr val="C00000"/>
                </a:solidFill>
              </a:rPr>
              <a:t>Гордо и ясно ты умер, умер, как Муза учила.</a:t>
            </a:r>
            <a:br>
              <a:rPr lang="ru-RU" sz="2400" b="1" i="1" dirty="0" smtClean="0">
                <a:solidFill>
                  <a:srgbClr val="C00000"/>
                </a:solidFill>
              </a:rPr>
            </a:br>
            <a:r>
              <a:rPr lang="ru-RU" sz="2400" b="1" i="1" dirty="0" smtClean="0">
                <a:solidFill>
                  <a:srgbClr val="C00000"/>
                </a:solidFill>
              </a:rPr>
              <a:t>Ныне, в тиши Елисейской, с тобой говорит о летящем</a:t>
            </a:r>
            <a:br>
              <a:rPr lang="ru-RU" sz="2400" b="1" i="1" dirty="0" smtClean="0">
                <a:solidFill>
                  <a:srgbClr val="C00000"/>
                </a:solidFill>
              </a:rPr>
            </a:br>
            <a:r>
              <a:rPr lang="ru-RU" sz="2400" b="1" i="1" dirty="0" smtClean="0">
                <a:solidFill>
                  <a:srgbClr val="C00000"/>
                </a:solidFill>
              </a:rPr>
              <a:t>медном Петре и о диких ветрах африканских — Пушкин.</a:t>
            </a:r>
            <a:br>
              <a:rPr lang="ru-RU" sz="2400" b="1" i="1" dirty="0" smtClean="0">
                <a:solidFill>
                  <a:srgbClr val="C00000"/>
                </a:solidFill>
              </a:rPr>
            </a:br>
            <a:r>
              <a:rPr lang="ru-RU" sz="2400" b="1" i="1" dirty="0" smtClean="0">
                <a:solidFill>
                  <a:srgbClr val="C00000"/>
                </a:solidFill>
              </a:rPr>
              <a:t>В. Набоков</a:t>
            </a:r>
            <a:br>
              <a:rPr lang="ru-RU" sz="2400" b="1" i="1" dirty="0" smtClean="0">
                <a:solidFill>
                  <a:srgbClr val="C00000"/>
                </a:solidFill>
              </a:rPr>
            </a:br>
            <a:r>
              <a:rPr lang="ru-RU" sz="2400" b="1" i="1" dirty="0" smtClean="0">
                <a:solidFill>
                  <a:srgbClr val="C00000"/>
                </a:solidFill>
              </a:rPr>
              <a:t/>
            </a:r>
            <a:br>
              <a:rPr lang="ru-RU" sz="2400" b="1" i="1" dirty="0" smtClean="0">
                <a:solidFill>
                  <a:srgbClr val="C00000"/>
                </a:solidFill>
              </a:rPr>
            </a:br>
            <a:r>
              <a:rPr lang="ru-RU" sz="2400" b="1" i="1" dirty="0" smtClean="0">
                <a:solidFill>
                  <a:srgbClr val="C00000"/>
                </a:solidFill>
              </a:rPr>
              <a:t>Еще не раз вы вспомните меня</a:t>
            </a:r>
            <a:br>
              <a:rPr lang="ru-RU" sz="2400" b="1" i="1" dirty="0" smtClean="0">
                <a:solidFill>
                  <a:srgbClr val="C00000"/>
                </a:solidFill>
              </a:rPr>
            </a:br>
            <a:r>
              <a:rPr lang="ru-RU" sz="2400" b="1" i="1" dirty="0" smtClean="0">
                <a:solidFill>
                  <a:srgbClr val="C00000"/>
                </a:solidFill>
              </a:rPr>
              <a:t>И весь мой мир, волнующий и странный.</a:t>
            </a:r>
            <a:br>
              <a:rPr lang="ru-RU" sz="2400" b="1" i="1" dirty="0" smtClean="0">
                <a:solidFill>
                  <a:srgbClr val="C00000"/>
                </a:solidFill>
              </a:rPr>
            </a:br>
            <a:r>
              <a:rPr lang="ru-RU" sz="2400" b="1" i="1" dirty="0" smtClean="0">
                <a:solidFill>
                  <a:srgbClr val="C00000"/>
                </a:solidFill>
              </a:rPr>
              <a:t>Н. Гумилев</a:t>
            </a:r>
            <a:endParaRPr lang="ru-RU" sz="2400" b="1" dirty="0">
              <a:solidFill>
                <a:srgbClr val="C00000"/>
              </a:solidFill>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187</TotalTime>
  <Words>1845</Words>
  <Application>Microsoft Office PowerPoint</Application>
  <PresentationFormat>Экран (4:3)</PresentationFormat>
  <Paragraphs>34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Солнцестояние</vt:lpstr>
      <vt:lpstr>Говорят, если хочешь найти готовый роман, возьми жизнь любого мало-мальски замечательного человека 18 века, и можешь ничего  не добавлять. Но это же можно сказать и многих людях Серебряного века. Сегодня я предлагаю вам послушать несколько рассказов из жизни того времени. Они основаны на подлинных фактах. Но пока мы не называем действующих лиц. Мы скрыли их за «псевдонимами». Перед вами возникнут штрихи из жизни путешественника, авантюриста, воина, эстета-аристократа, книжника, романтически влюблённого поэта.</vt:lpstr>
      <vt:lpstr>Путешественник </vt:lpstr>
      <vt:lpstr>Авантюрист </vt:lpstr>
      <vt:lpstr>Воин </vt:lpstr>
      <vt:lpstr>Книжник </vt:lpstr>
      <vt:lpstr>Аристократ (эстет)</vt:lpstr>
      <vt:lpstr>Кто из этих героев вам ближе всего?  Кто особенно поражает и восхищает? Что общего у всех них?</vt:lpstr>
      <vt:lpstr>НИКОЛАЙ СТЕПАНОВИЧ ГУМИЛЕВ (1886 – 1921)      </vt:lpstr>
      <vt:lpstr>...все в себе вмещает человек который любит мир и верит в Бога. Н. Гумилев  ...я заблудился навеки... в слепых переходах пространств и времен. Н. Гумилев  Гордо и ясно ты умер, умер, как Муза учила. Ныне, в тиши Елисейской, с тобой говорит о летящем медном Петре и о диких ветрах африканских — Пушкин. В. Набоков  Еще не раз вы вспомните меня И весь мой мир, волнующий и странный. Н. Гумилев</vt:lpstr>
      <vt:lpstr>Николай Степанович Гумилев родился в Кронштадте 3 (15) апреля 1886 года. Отец его, Степан (Стефан) Яковлевич служил врачом в военном флоте. Мать, Анна Ивановна, урожденная Львова, была из старинного дворянского рода. Детские годы будущий поэт провел в Царском Селе, потом вместе с родителями жил некоторое время в Тифлисе (именно там в 1902 году появилось в печати его первое стихотворение). В 1903 году семья Гумилевых вернулась в Царское Село и поэт поступил в гимназию, директором которой был И.Ф. Анненский. Учился Гумилев неважно, в седьмом классе пробыл два года, но в 1906 году гимназию все же закончил и уехал в Париж. К этому времени он был уже автором книги «Путь конквистадоров» (1905), изданной небольшим тиражом на собственные средства, но замеченной не только знакомыми автора, но и одним из законодателей русского символизма В. Брюсовым</vt:lpstr>
      <vt:lpstr>В Париже Гумилев слушал лекции в Сорбонне, издавал журнал «Сириус», посещал художественные выставки, знакомился с французскими и русскими писателями, художниками, состоял в переписке с Брюсовым, которому отправлял свои стихи, статьи, рассказы, часть которых публиковалась в крупнейшем символистском журнале «Весы». В этот период молодой Гумилев переписке с Брюсовым придавал огромное значение. Будучи оторванным от России и не имея других знакомых, могущих сравниться авторитетом с Брюсовым среди литературных кругов России, именно у Брюсова Гумилев учился поэтическому ремеслу и ему отдавал на суд свои стихи. В январе 1908 года вышла вторая книга Гумилева «Романтические цветы». В эти годы Гумилев дважды побывал в Африке. Первое путешествие, короткое, было летом 1907 года, второе, осенью 1908-го. </vt:lpstr>
      <vt:lpstr>К тому времени он уже покинул Париж, поселился в Царском Селе и был зачислен в Петербургский университет (учился на юридическом факультете, потом на историко-филологическом, но курса не окончил). С 1908 года Гумилев постепенно входит в петербургскую литературную жизнь. За сравнительно короткий срок круг знакомств Гумилева значительно расширился, среди его знакомых появилось много деятелей культуры и искусства: граф В. А. Комаровский, С. К. Маковский, Г. И. Чулков, В. А. Пяст. Он знакомится с А. Ремизовым, М. Волошиным и другими писателями, регулярно видится с Анненским. Несколько позже его познакомили с представителями артистической богемы, и в частности с В.Э. Мейерхольдом. Наиболее близкие отношения у Гумилева в это время сложились с С.А. Ауслендером и М.А. Кузминым. Ауслендер впервые ввел Гумилева в дом Вяч. Иванова, в его знаменитую «башню». Гумилев продолжает печататься в «Весах» и других петербургских литературных изданиях, а с весны 1909 года принимает активное участие в подготовке к изданию журнала «Аполлон», где становится одним из основных сотрудников, ведя регулярный раздел «Письма о русской поэзии».</vt:lpstr>
      <vt:lpstr>Начиная с 1909 года Гумилев стал сближаться с окружением Вяч. Иванова и принял участие в создании «Академии стиха». К 1909 году относится роман Гумилева с поэтессой Е. Дмитриевой, приведший в итоге к дуэли Гумилева с М. Волошиным. Осенью 1909 года Гумилев снова отправился в путешествие, на этот раз более продолжительное — через Константинополь, Каир, Порт-Саид он добрался до Джибути и Харрара, и в начале 1910 года вернулся в Россию. Весной этого же года в издательстве «Скорпион» вышел третий сборник стихов «Жемчуга» (автор собирался назвать его «Золотая магия»), сделавший Гумилева известным поэтом и заслуживший почетные отзывы Брюсова и Вяч. Иванова. Тогда же, 25 апреля 1910 года, он женился на А. Горенко, будущей поэтессе Анне Ахматовой. Лето после свадьбы они провели в Париже, а осенью Гумилев вновь отправился в Африку, пробыв там до марта 1911 года, на сей раз добравшись до Аддис-Абебы. </vt:lpstr>
      <vt:lpstr>К 1911 – 1912 годам относится ряд важных событий в литературной биографии Гумилева. Осенью 1911 года он вместе с С. Городецким организовывает «Цех поэтов», в недрах которого зародилась программа нового литературного направления — акмеизма, продекларированная впервые в феврале 1912-го. Акмеистические тенденции творчества Гумилева начали ощущаться уже в сборнике «Чужое небо», вышедшем в свет в начале 1912 года, но окончательно они утвердились в цикле итальянских стихов, написанных во время путешествия по этой стране весной 1912 года. В октябре того же года вышел в свет первый номер журнала «Гиперборей», в редакцию которого вошел Гумилев. К этому времени размежевание Гумилева с символизмом вполне определилось и окончательно было закреплено статьей «Наследие символизма и акмеизм», опубликованной в первом номере «Аполлона» за 1913 год. Вскоре после этого, в апреле 1913-го, он отправляется в последнее свое путешествие по Африке под эгидой Академии наук, наиболее продолжительное  и насыщенное. </vt:lpstr>
      <vt:lpstr>1914 год внес решительные изменения в судьбу поэта. Несмотря на имеющееся освобождение от воинской службы, Гумилев в первые же дни войны уходит на фронт добровольцем, зачислившись вольноопределяющимся в лейб-гвардии уланский полк. К концу 1915 года он был уже награжден двумя Георгиевскими крестами (3-й и 4-й степеней). В марте 1916 года он произведен в прапорщики и переведен в 5-й гусарский Александрийский полк. В мае 1917 года Гумилева отправляют в командировку на Салоникский фронт, однако туда он не попадает, оставленный в Париже. Там Гумилев влюбился в юную красавицу, полурусскую-полуфранцуженку, Елену Карловну Дюбуше, которой поэт посвятил цикл стихотворений, вошедший в посмертный сборник «К Синей звезде», вышедший в 1923 году. В январе 1918 года, после расформирования управления военного комиссара, к которому он был приписан, Гумилев отправился в Лондон и оттуда в апреле 1918-го вернулся в Россию. В годы войны он не прекращал литературной работы: был издан сборник «Колчан» (1916), написаны две пьесы, цикл очерков «Записки кавалериста», который печатался в газете «Биржевые ведомости», подготовлен к печати сборник стихов «Костер», опубликованный в 1918 году. </vt:lpstr>
      <vt:lpstr>В 1918 – 1921 годы Гумилев был одной из наиболее заметных фигур в литературной жизни Петрограда. Он много печатается, работает в издательстве «Всемирная литература», читает лекции, руководит воссозданным «Цехом поэтов», а в 1921 году — Петроградским отделением Союза поэтов. Под руководством Гумилева работала переводческая студия, он был наставником молодых поэтов из студии «Звучащая раковина», редактировал многие переводы. Стихи этих лет напечатаны в сборниках «Шатер» и «Огненный столп»,  вышедшем в августе  1921-го. 3 августа 1921 года Гумилев был арестован по обвинению в антисоветской деятельности. 24 августа было издано постановление Петроградской Губчека о расстреле 61 человека за участие в так называемом «Таганцевском заговоре», среди приговоренных был и Гумилев. Точная дата его смерти неизвестна.</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Говорят, если хочешь найти готовый роман, возьми жизнь любого мало-мальски замечательного человека 18 века, и можешь ничего  не добавлять.</dc:title>
  <dc:creator>Галя</dc:creator>
  <cp:lastModifiedBy>Галя</cp:lastModifiedBy>
  <cp:revision>20</cp:revision>
  <dcterms:created xsi:type="dcterms:W3CDTF">2011-10-13T17:28:10Z</dcterms:created>
  <dcterms:modified xsi:type="dcterms:W3CDTF">2011-10-16T16:41:23Z</dcterms:modified>
</cp:coreProperties>
</file>